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89" r:id="rId3"/>
    <p:sldId id="264" r:id="rId4"/>
    <p:sldId id="259" r:id="rId5"/>
    <p:sldId id="297" r:id="rId6"/>
    <p:sldId id="287" r:id="rId7"/>
    <p:sldId id="269" r:id="rId8"/>
    <p:sldId id="290" r:id="rId9"/>
    <p:sldId id="298" r:id="rId10"/>
    <p:sldId id="272" r:id="rId11"/>
    <p:sldId id="274" r:id="rId12"/>
    <p:sldId id="292" r:id="rId13"/>
    <p:sldId id="267" r:id="rId14"/>
    <p:sldId id="261" r:id="rId15"/>
    <p:sldId id="278" r:id="rId16"/>
    <p:sldId id="279" r:id="rId17"/>
    <p:sldId id="280" r:id="rId18"/>
    <p:sldId id="282" r:id="rId19"/>
    <p:sldId id="268" r:id="rId20"/>
    <p:sldId id="284" r:id="rId21"/>
    <p:sldId id="273" r:id="rId22"/>
    <p:sldId id="281" r:id="rId23"/>
    <p:sldId id="285" r:id="rId24"/>
    <p:sldId id="293" r:id="rId25"/>
    <p:sldId id="295" r:id="rId26"/>
    <p:sldId id="286" r:id="rId27"/>
    <p:sldId id="299" r:id="rId28"/>
    <p:sldId id="256" r:id="rId29"/>
    <p:sldId id="300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335B5E-DA66-431D-A4D5-FAC1F0147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01BDE55-2F51-460C-9DDE-B34390ADC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9477F2-C117-4040-BA11-C4BEBF197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60016A-A000-4749-A2F9-2D70C1C56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A422A9-B8DE-4880-AE43-646F9BD2D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3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E6227-04FB-4516-B68E-6360E8268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6E6A23-2656-4EC1-BB4B-0D6F12EF4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7F31A9-2C75-4838-9339-80A248593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881821-14F2-466E-8387-2D635A1BE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82D911-48D5-4A32-8779-22BD49E56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471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B01AF0-A789-42DA-A61D-C26E2FBD2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814FEC-D7C2-40A9-A1F5-A41112343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389790-DBD0-4146-9AF1-4348A89E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B982D7-B5FF-425A-A292-F3E113239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6242ED-BE02-4041-B3F8-748ACB297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07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1CBD62-2F5F-4375-B804-9063FEC41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06B1E-8E08-4953-90BF-4362FEA1C8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673C9C-2CE2-4CA8-BA58-3480BBBDE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F02417-2DBC-4282-B7F2-3E09FF151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26CEC5-F060-4530-93C3-4C8642F55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DBDBBE-D5B5-4C4A-9B10-BEC31A8E3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29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BFBBA-B3D2-464E-8FEE-7BB9D6073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C3C187-81DB-4CE0-9A60-E96E65020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9A6224-A8E0-448E-8982-9D27B0A65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5A57A2-F0B6-4B2D-8AC6-9D1622099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002579-26E0-4BF8-B2EB-2D01BEE7A6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41549F-22EC-4462-83A7-97F4503B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84688A-A1DB-414F-815C-2B2F944F3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32FAE99-FE9F-462A-8B2E-EBD7B74E1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26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288C7-8B74-44CF-B2D8-749FE22B1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8BC54F-A78C-442F-A4FF-82E74C1E7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885918-DF41-4FE5-BA86-AE11CD007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F549B36-38E9-4134-AE1F-7184A16DD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569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C74F9B8-3D7F-45FD-BDCE-2F9015C1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676EF11-448F-4C1A-914F-E93351C9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1E0555-F27C-4F51-8994-5B582B61F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784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60495-4D17-4A69-B149-E7D0D1583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96673F-746C-41AC-889B-B0ECEF9A6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F651F7-BE55-4492-B019-A4258DD40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3E0313-BB82-45B4-8643-F236ED73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E0C065-3850-4C50-9A95-0565887C0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9A8300-411C-428E-A6DE-0C026131B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86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E9E06-9287-49BE-BC6D-90C4E62A8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57BA54A-336C-4199-9127-70CB0E8E5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6E8E63-E2E8-488D-972D-8A92D6E32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259DA1-83CA-48DE-BFB8-DC8A6D42B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146C86-9DCD-4E09-9C4B-B667189F0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8AEC60-CABA-4149-A4BE-469E86A60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49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5F6EB-21CF-4704-AAA4-036D13C7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E6EC63-555F-452D-977F-CFC263542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8F46EB-E5C3-43E3-918F-31DDFD3F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F007BF-9CEB-47E3-BA67-9B4D9C011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41C8B1-7961-444A-A5DD-42451D7C4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39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F9B795E-4888-48EC-BECD-62F9E68DFB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2D3055-7A0C-465C-83A7-18F9C94A6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EFA1E7-CCC7-4A3D-A816-E9F83FAD8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EC4663-E58E-4788-B5CA-B4E899592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21B6EC-7EAB-4C2D-8F57-C6303F11C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8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FD479E-B4DB-451A-9611-995280175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AE9A48-38E1-4515-A112-44507D261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CB42D5-9933-48A3-B5B8-4B620AA51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C6AB6-724C-4B49-B7BA-AC2FA70C0C0B}" type="datetimeFigureOut">
              <a:rPr lang="ru-RU" smtClean="0"/>
              <a:t>01.05.2022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E58B11-F9FD-4105-84C3-3C7AFF558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81B112-84EF-4C3B-B932-0E437463E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FC2A1-EE41-4E44-A5B9-10A6232DF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691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Человек! – Познай самого себя!» | Осиянная Русь | Яндекс Дзен">
            <a:extLst>
              <a:ext uri="{FF2B5EF4-FFF2-40B4-BE49-F238E27FC236}">
                <a16:creationId xmlns:a16="http://schemas.microsoft.com/office/drawing/2014/main" id="{F03EC2BB-A940-49FC-B173-3CDBC6D25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50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Представление о себе и выборе профессии - online presentation">
            <a:extLst>
              <a:ext uri="{FF2B5EF4-FFF2-40B4-BE49-F238E27FC236}">
                <a16:creationId xmlns:a16="http://schemas.microsoft.com/office/drawing/2014/main" id="{A1E7A5AD-1349-4DEA-B2BE-B96E33B8F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902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D177D-3558-4BA1-B7DB-BFEE7B821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69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9218" name="Picture 2" descr="Познай самого себя (Халида Шариф) / Стихи.ру">
            <a:extLst>
              <a:ext uri="{FF2B5EF4-FFF2-40B4-BE49-F238E27FC236}">
                <a16:creationId xmlns:a16="http://schemas.microsoft.com/office/drawing/2014/main" id="{68DA450B-EB5E-44DF-8909-DCDEFFC88A2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ознай самого себя | Пикабу">
            <a:extLst>
              <a:ext uri="{FF2B5EF4-FFF2-40B4-BE49-F238E27FC236}">
                <a16:creationId xmlns:a16="http://schemas.microsoft.com/office/drawing/2014/main" id="{B560ED9E-BC0E-4E68-8272-2A1A80D3347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3" y="365126"/>
            <a:ext cx="5181600" cy="475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02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ознание человеком мира и самого себя - online presentation">
            <a:extLst>
              <a:ext uri="{FF2B5EF4-FFF2-40B4-BE49-F238E27FC236}">
                <a16:creationId xmlns:a16="http://schemas.microsoft.com/office/drawing/2014/main" id="{BB9077DC-7CCC-41B3-BBCB-E2F38D07A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462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52CCD-586C-4A70-A761-BFE464B44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важных вопроса самопознания:</a:t>
            </a:r>
            <a:b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1926BA-6F10-47BF-89E7-823C2C5F81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КАКОВО ЗНАЧЕНИЕ САМОПОЗНАНИЯ ДЛЯ ЧЕЛОВЕКА?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ЧТО В СЕБЕ НАДО И ЧТО НЕ НУЖНО ПОЗНАВАТЬ? (ЧТО ВЫСТУПАЕТ ОБЪЕКТОМ САМОПОЗНАНИЯ?)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КАК, КАКИМ ОБРАЗОМ ЧЕЛОВЕК ПОЗНАЕТ СЕБЯ? (КАКОВЫ МЕХАНИЗМЫ, ПУТИ И СРЕДСТВА САМОПОЗНАНИЯ?)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ЧЕЛОВЕК ПОЗНАЛ СЕБЯ, ЧТО ДАЛЬШЕ?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Огюст Роден – основоположник реалистичной скульптуры | Мир ковки">
            <a:extLst>
              <a:ext uri="{FF2B5EF4-FFF2-40B4-BE49-F238E27FC236}">
                <a16:creationId xmlns:a16="http://schemas.microsoft.com/office/drawing/2014/main" id="{DFF6863B-DEAF-4C4D-9313-EF5EC338FC9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90687"/>
            <a:ext cx="48768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683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19A85-17B8-409F-8825-39E4A3A4B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вопрос - Значение самопознания </a:t>
            </a:r>
            <a:br>
              <a:rPr lang="ru-RU" sz="32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D83E48-9807-481C-8DB4-E381A4312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pattFill prst="pct80">
            <a:fgClr>
              <a:schemeClr val="accent4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1. в религии</a:t>
            </a:r>
          </a:p>
          <a:p>
            <a:endParaRPr lang="ru-RU" sz="4000" dirty="0">
              <a:latin typeface="Arial Black" panose="020B0A04020102020204" pitchFamily="34" charset="0"/>
            </a:endParaRPr>
          </a:p>
          <a:p>
            <a:r>
              <a:rPr lang="ru-RU" sz="4000" dirty="0">
                <a:latin typeface="Arial Black" panose="020B0A04020102020204" pitchFamily="34" charset="0"/>
              </a:rPr>
              <a:t>2. в философии</a:t>
            </a:r>
          </a:p>
          <a:p>
            <a:endParaRPr lang="ru-RU" sz="4000" dirty="0">
              <a:latin typeface="Arial Black" panose="020B0A04020102020204" pitchFamily="34" charset="0"/>
            </a:endParaRPr>
          </a:p>
          <a:p>
            <a:r>
              <a:rPr lang="ru-RU" sz="4000" dirty="0">
                <a:latin typeface="Arial Black" panose="020B0A04020102020204" pitchFamily="34" charset="0"/>
              </a:rPr>
              <a:t>3. в психологии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B74395-1C9C-43FB-80D0-8272A8E125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Picture 2" descr="Значение самопознания в жизни человека - Презентация 191108-14">
            <a:extLst>
              <a:ext uri="{FF2B5EF4-FFF2-40B4-BE49-F238E27FC236}">
                <a16:creationId xmlns:a16="http://schemas.microsoft.com/office/drawing/2014/main" id="{2ECE4483-522B-4B0B-876C-5FE2B8458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296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546795A-7763-4B37-80F9-96B3ACBA0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576975"/>
              </p:ext>
            </p:extLst>
          </p:nvPr>
        </p:nvGraphicFramePr>
        <p:xfrm>
          <a:off x="1468857" y="144670"/>
          <a:ext cx="9095260" cy="65686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47630">
                  <a:extLst>
                    <a:ext uri="{9D8B030D-6E8A-4147-A177-3AD203B41FA5}">
                      <a16:colId xmlns:a16="http://schemas.microsoft.com/office/drawing/2014/main" val="3616671110"/>
                    </a:ext>
                  </a:extLst>
                </a:gridCol>
                <a:gridCol w="4547630">
                  <a:extLst>
                    <a:ext uri="{9D8B030D-6E8A-4147-A177-3AD203B41FA5}">
                      <a16:colId xmlns:a16="http://schemas.microsoft.com/office/drawing/2014/main" val="3356448330"/>
                    </a:ext>
                  </a:extLst>
                </a:gridCol>
              </a:tblGrid>
              <a:tr h="4249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Классический психоанализ (З. Фрейд)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Важнейшая составляющая самопознания – осознание вытесненного в подсознание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2567556"/>
                  </a:ext>
                </a:extLst>
              </a:tr>
              <a:tr h="642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А. Адлер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Смысл самопознания в познании человеком своей истинной жизненной цели, которая скрыта от личности нередко ложными целями, побуждающими его к власти и др.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00275257"/>
                  </a:ext>
                </a:extLst>
              </a:tr>
              <a:tr h="4249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К. Юнг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В самопознании важнейшее – познать стороны личности, «ушедшие в тень» (неосознаваемые личностью), обретая свою целостность и полноту своего «Я»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6037747"/>
                  </a:ext>
                </a:extLst>
              </a:tr>
              <a:tr h="4249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</a:rPr>
                        <a:t>Психосинтез</a:t>
                      </a:r>
                      <a:r>
                        <a:rPr lang="ru-RU" sz="2400" dirty="0">
                          <a:effectLst/>
                        </a:rPr>
                        <a:t> (Р. </a:t>
                      </a:r>
                      <a:r>
                        <a:rPr lang="ru-RU" sz="2400" dirty="0" err="1">
                          <a:effectLst/>
                        </a:rPr>
                        <a:t>Ассаджоли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Основная идея самопознания – достижение внутренней гармонии, единение с внутренним «Я» через осознание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</a:rPr>
                        <a:t>субличностей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11879950"/>
                  </a:ext>
                </a:extLst>
              </a:tr>
              <a:tr h="21672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</a:rPr>
                        <a:t>Гештальттерапия</a:t>
                      </a:r>
                      <a:r>
                        <a:rPr lang="ru-RU" sz="2400" dirty="0">
                          <a:effectLst/>
                        </a:rPr>
                        <a:t> (Ф. </a:t>
                      </a:r>
                      <a:r>
                        <a:rPr lang="ru-RU" sz="2400" dirty="0" err="1">
                          <a:effectLst/>
                        </a:rPr>
                        <a:t>Перлз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Самопознание как средство достижения человеком личностной зрелости. Показатели личностной зрелости: • умение находить поддержку в себе, а не в других; • способность брать на себя ответственность; • способность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</a:rPr>
                        <a:t>мобилизовывать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 собственные ресурсы в сложной ситуации. Достижение личностной зрелости происходит через познание и проработку своих невротических уровней: • «клише» – человек действует под влиянием сложившихся стереотипов; • «искусственный» – в жизни человека доминируют роли и различные игры; • «тупик» – уровень, на котором отсутствует поддержка других и адекватная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</a:rPr>
                        <a:t>самоподдержка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; • «внутренний взрыв» или «смерть» – открытие собственного истинного «Я», приобретение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98431337"/>
                  </a:ext>
                </a:extLst>
              </a:tr>
              <a:tr h="15138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Гуманистическая психология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(К. </a:t>
                      </a:r>
                      <a:r>
                        <a:rPr lang="ru-RU" sz="2400" dirty="0" err="1">
                          <a:effectLst/>
                        </a:rPr>
                        <a:t>Роджерс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Самопознание рассматривается как необходимое условие самоактуализации и саморазвития. Человек соединяет в себе некие «Я-реальное» и «Я-идеальное», несоответствие между которыми вызывает чувство тревоги, различные психологические проблемы и неадаптивные формы поведения, что, в сою очередь, приводит к искажению или отрицанию опыта. Самопознание есть средство овладения собственным опытом, глубинными переживаниями и в конечном итоге – средство «быть самим собой»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31169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96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Обществознание, 10, профильный класс. Самопознание и самооценка">
            <a:extLst>
              <a:ext uri="{FF2B5EF4-FFF2-40B4-BE49-F238E27FC236}">
                <a16:creationId xmlns:a16="http://schemas.microsoft.com/office/drawing/2014/main" id="{74B58A37-069D-4BE6-B823-A48D7700E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808" y="373223"/>
            <a:ext cx="8892074" cy="588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19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5BECC-F47C-42D2-A8FC-80CA3E5A6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2 вопрос </a:t>
            </a:r>
            <a:r>
              <a:rPr lang="ru-RU" dirty="0"/>
              <a:t>- </a:t>
            </a:r>
            <a:r>
              <a:rPr lang="ru-RU" sz="27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 СЕБЕ НАДО И ЧТО НЕ НУЖНО ПОЗНАВАТЬ? (ЧТО ВЫСТУПАЕТ ОБЪЕКТОМ САМОПОЗНАНИЯ?) </a:t>
            </a:r>
            <a:endParaRPr lang="ru-RU" sz="2700" dirty="0"/>
          </a:p>
        </p:txBody>
      </p:sp>
      <p:pic>
        <p:nvPicPr>
          <p:cNvPr id="4" name="Picture 2" descr="Теоретические основы самопознания и саморазвития (тема 1) - презентация  онлайн">
            <a:extLst>
              <a:ext uri="{FF2B5EF4-FFF2-40B4-BE49-F238E27FC236}">
                <a16:creationId xmlns:a16="http://schemas.microsoft.com/office/drawing/2014/main" id="{194732AC-2C4D-4704-9A56-6657FA7F5A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93" y="1690688"/>
            <a:ext cx="7296539" cy="48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430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94D712-4A0E-4EE1-A318-F083ADEABCFA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pct80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Arial Black" panose="020B0A04020102020204" pitchFamily="34" charset="0"/>
              </a:rPr>
              <a:t>Сферы самопознания: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475DF4-2BBF-411E-BFDD-8B824AEBB56D}"/>
              </a:ext>
            </a:extLst>
          </p:cNvPr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marL="0" indent="0">
              <a:buNone/>
            </a:pPr>
            <a:r>
              <a:rPr lang="ru-RU" b="1" dirty="0"/>
              <a:t>1</a:t>
            </a:r>
            <a:r>
              <a:rPr lang="ru-RU" dirty="0"/>
              <a:t>.</a:t>
            </a:r>
            <a:r>
              <a:rPr lang="ru-RU" i="1" dirty="0"/>
              <a:t> </a:t>
            </a:r>
            <a:r>
              <a:rPr lang="ru-RU" b="1" dirty="0">
                <a:latin typeface="Arial Black" panose="020B0A04020102020204" pitchFamily="34" charset="0"/>
              </a:rPr>
              <a:t>Личностно-характерологические особенности</a:t>
            </a:r>
            <a:r>
              <a:rPr lang="ru-RU" i="1" dirty="0"/>
              <a:t>:</a:t>
            </a:r>
            <a:r>
              <a:rPr lang="ru-RU" dirty="0"/>
              <a:t> качества личности и свойств характера, в которых выражается отношение </a:t>
            </a:r>
          </a:p>
          <a:p>
            <a:r>
              <a:rPr lang="ru-RU" b="1" dirty="0"/>
              <a:t>к другим людям </a:t>
            </a:r>
            <a:r>
              <a:rPr lang="ru-RU" dirty="0"/>
              <a:t>(доброжелательность, общительность и др.); </a:t>
            </a:r>
          </a:p>
          <a:p>
            <a:r>
              <a:rPr lang="ru-RU" b="1" dirty="0"/>
              <a:t>к деятельности, труду, учебе </a:t>
            </a:r>
            <a:r>
              <a:rPr lang="ru-RU" dirty="0"/>
              <a:t>(инициативность, трудолюбие и др.;</a:t>
            </a:r>
          </a:p>
          <a:p>
            <a:r>
              <a:rPr lang="ru-RU" dirty="0"/>
              <a:t> </a:t>
            </a:r>
            <a:r>
              <a:rPr lang="ru-RU" b="1" dirty="0"/>
              <a:t>к самому себе </a:t>
            </a:r>
            <a:r>
              <a:rPr lang="ru-RU" dirty="0"/>
              <a:t>(самоуважение, уверенность – неуверенность); </a:t>
            </a:r>
          </a:p>
          <a:p>
            <a:r>
              <a:rPr lang="ru-RU" b="1" dirty="0"/>
              <a:t>к вещам </a:t>
            </a:r>
            <a:r>
              <a:rPr lang="ru-RU" dirty="0"/>
              <a:t>(бережливость, аккуратность и др.); </a:t>
            </a:r>
          </a:p>
          <a:p>
            <a:r>
              <a:rPr lang="ru-RU" dirty="0"/>
              <a:t>к природе; </a:t>
            </a:r>
          </a:p>
          <a:p>
            <a:r>
              <a:rPr lang="ru-RU" dirty="0"/>
              <a:t>к искусству и т.п.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1229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474F29-B113-40B0-B8E9-2633B57DE814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pct75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pPr algn="ctr"/>
            <a:r>
              <a:rPr lang="ru-RU" b="1" dirty="0">
                <a:latin typeface="Arial Black" panose="020B0A04020102020204" pitchFamily="34" charset="0"/>
              </a:rPr>
              <a:t>Сферы самопознания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0374B-8183-4906-893F-77CF7DB07A71}"/>
              </a:ext>
            </a:extLst>
          </p:cNvPr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>
            <a:normAutofit fontScale="92500" lnSpcReduction="10000"/>
          </a:bodyPr>
          <a:lstStyle/>
          <a:p>
            <a:r>
              <a:rPr lang="ru-RU" i="1" dirty="0">
                <a:latin typeface="Segoe UI Black" panose="020B0A02040204020203" pitchFamily="34" charset="0"/>
                <a:ea typeface="Segoe UI Black" panose="020B0A02040204020203" pitchFamily="34" charset="0"/>
              </a:rPr>
              <a:t>2.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</a:rPr>
              <a:t>Мотивационно-ценностная сфера личности </a:t>
            </a:r>
          </a:p>
          <a:p>
            <a:r>
              <a:rPr lang="ru-RU" dirty="0">
                <a:latin typeface="Arial Black" panose="020B0A04020102020204" pitchFamily="34" charset="0"/>
              </a:rPr>
              <a:t>3. Эмоционально-волевая сфера личности </a:t>
            </a:r>
          </a:p>
          <a:p>
            <a:r>
              <a:rPr lang="ru-RU" dirty="0">
                <a:latin typeface="Arial Black" panose="020B0A04020102020204" pitchFamily="34" charset="0"/>
              </a:rPr>
              <a:t>4. Сфера способностей и возможностей </a:t>
            </a:r>
          </a:p>
          <a:p>
            <a:r>
              <a:rPr lang="ru-RU" dirty="0">
                <a:latin typeface="Arial Black" panose="020B0A04020102020204" pitchFamily="34" charset="0"/>
              </a:rPr>
              <a:t>5. Познавательная сфера личности </a:t>
            </a:r>
          </a:p>
          <a:p>
            <a:r>
              <a:rPr lang="ru-RU" dirty="0">
                <a:latin typeface="Arial Black" panose="020B0A04020102020204" pitchFamily="34" charset="0"/>
              </a:rPr>
              <a:t>6. Сфера внешнего облика, особенностей темперамента </a:t>
            </a:r>
          </a:p>
          <a:p>
            <a:r>
              <a:rPr lang="ru-RU" dirty="0">
                <a:latin typeface="Arial Black" panose="020B0A04020102020204" pitchFamily="34" charset="0"/>
              </a:rPr>
              <a:t>7. Сфера отношений с другими людьми, социальным окружением </a:t>
            </a:r>
          </a:p>
          <a:p>
            <a:r>
              <a:rPr lang="ru-RU" dirty="0">
                <a:latin typeface="Arial Black" panose="020B0A04020102020204" pitchFamily="34" charset="0"/>
              </a:rPr>
              <a:t>8. Сфера деятельности </a:t>
            </a:r>
          </a:p>
          <a:p>
            <a:r>
              <a:rPr lang="ru-RU" dirty="0">
                <a:latin typeface="Arial Black" panose="020B0A04020102020204" pitchFamily="34" charset="0"/>
              </a:rPr>
              <a:t>9. Сфера собственного жизненного пути</a:t>
            </a:r>
          </a:p>
        </p:txBody>
      </p:sp>
    </p:spTree>
    <p:extLst>
      <p:ext uri="{BB962C8B-B14F-4D97-AF65-F5344CB8AC3E}">
        <p14:creationId xmlns:p14="http://schemas.microsoft.com/office/powerpoint/2010/main" val="259014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1B1AE21-D34B-495A-AF8F-9CE793AB4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001296"/>
              </p:ext>
            </p:extLst>
          </p:nvPr>
        </p:nvGraphicFramePr>
        <p:xfrm>
          <a:off x="2591349" y="494522"/>
          <a:ext cx="7262373" cy="54220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4018">
                  <a:extLst>
                    <a:ext uri="{9D8B030D-6E8A-4147-A177-3AD203B41FA5}">
                      <a16:colId xmlns:a16="http://schemas.microsoft.com/office/drawing/2014/main" val="3177999673"/>
                    </a:ext>
                  </a:extLst>
                </a:gridCol>
                <a:gridCol w="3958355">
                  <a:extLst>
                    <a:ext uri="{9D8B030D-6E8A-4147-A177-3AD203B41FA5}">
                      <a16:colId xmlns:a16="http://schemas.microsoft.com/office/drawing/2014/main" val="2490972333"/>
                    </a:ext>
                  </a:extLst>
                </a:gridCol>
              </a:tblGrid>
              <a:tr h="98904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Области самопознания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7" marR="6847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091750"/>
                  </a:ext>
                </a:extLst>
              </a:tr>
              <a:tr h="239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СОЗНАНИЕ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7" marR="684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 Black" panose="020B0A04020102020204" pitchFamily="34" charset="0"/>
                        </a:rPr>
                        <a:t>БЕССОЗНАТЕЛЬНОЕ</a:t>
                      </a:r>
                      <a:endParaRPr lang="ru-RU" sz="24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7" marR="68477" marT="0" marB="0"/>
                </a:tc>
                <a:extLst>
                  <a:ext uri="{0D108BD9-81ED-4DB2-BD59-A6C34878D82A}">
                    <a16:rowId xmlns:a16="http://schemas.microsoft.com/office/drawing/2014/main" val="1152601188"/>
                  </a:ext>
                </a:extLst>
              </a:tr>
              <a:tr h="4037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Сознание — представление субъекта о мире и о своём месте в нём, связанное со способностью дать отчет о своем внутреннем психическом опыте и необходимое для разумной организации совместной деятельности.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7" marR="684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7" marR="68477" marT="0" marB="0"/>
                </a:tc>
                <a:extLst>
                  <a:ext uri="{0D108BD9-81ED-4DB2-BD59-A6C34878D82A}">
                    <a16:rowId xmlns:a16="http://schemas.microsoft.com/office/drawing/2014/main" val="4212149874"/>
                  </a:ext>
                </a:extLst>
              </a:tr>
            </a:tbl>
          </a:graphicData>
        </a:graphic>
      </p:graphicFrame>
      <p:pic>
        <p:nvPicPr>
          <p:cNvPr id="3" name="Рисунок 1" descr="Структура психики человека. Механизмы развития невротических расстройств">
            <a:extLst>
              <a:ext uri="{FF2B5EF4-FFF2-40B4-BE49-F238E27FC236}">
                <a16:creationId xmlns:a16="http://schemas.microsoft.com/office/drawing/2014/main" id="{639A5491-C23C-4075-A743-D967E77BE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301" y="1829846"/>
            <a:ext cx="3973421" cy="386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533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F45FFA-4C35-418A-947C-335C0C0C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ОКНО ДЖОГАРИ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EBC678A-2648-4B80-AB9C-41CF90BB3A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7307397"/>
              </p:ext>
            </p:extLst>
          </p:nvPr>
        </p:nvGraphicFramePr>
        <p:xfrm>
          <a:off x="1474237" y="1298037"/>
          <a:ext cx="8724121" cy="51948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9898">
                  <a:extLst>
                    <a:ext uri="{9D8B030D-6E8A-4147-A177-3AD203B41FA5}">
                      <a16:colId xmlns:a16="http://schemas.microsoft.com/office/drawing/2014/main" val="1483033437"/>
                    </a:ext>
                  </a:extLst>
                </a:gridCol>
                <a:gridCol w="3370683">
                  <a:extLst>
                    <a:ext uri="{9D8B030D-6E8A-4147-A177-3AD203B41FA5}">
                      <a16:colId xmlns:a16="http://schemas.microsoft.com/office/drawing/2014/main" val="2520304276"/>
                    </a:ext>
                  </a:extLst>
                </a:gridCol>
                <a:gridCol w="3773540">
                  <a:extLst>
                    <a:ext uri="{9D8B030D-6E8A-4147-A177-3AD203B41FA5}">
                      <a16:colId xmlns:a16="http://schemas.microsoft.com/office/drawing/2014/main" val="3894683110"/>
                    </a:ext>
                  </a:extLst>
                </a:gridCol>
              </a:tblGrid>
              <a:tr h="7013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То, что я знаю о себе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То, что я не знаю о себе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3287466"/>
                  </a:ext>
                </a:extLst>
              </a:tr>
              <a:tr h="19845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То, что знают другие обо мне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  <a:latin typeface="Arial Black" panose="020B0A04020102020204" pitchFamily="34" charset="0"/>
                        </a:rPr>
                        <a:t>АРЕНА</a:t>
                      </a:r>
                      <a:endParaRPr lang="ru-RU" sz="44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Arial Black" panose="020B0A04020102020204" pitchFamily="34" charset="0"/>
                        </a:rPr>
                        <a:t>Слепое пятно</a:t>
                      </a:r>
                      <a:endParaRPr lang="ru-RU" sz="3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275437"/>
                  </a:ext>
                </a:extLst>
              </a:tr>
              <a:tr h="21100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То, что другие обо мне не знают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Arial Black" panose="020B0A04020102020204" pitchFamily="34" charset="0"/>
                        </a:rPr>
                        <a:t>Видимость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Arial Black" panose="020B0A04020102020204" pitchFamily="34" charset="0"/>
                        </a:rPr>
                        <a:t>(скрытая область)</a:t>
                      </a:r>
                      <a:endParaRPr lang="ru-RU" sz="36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Arial Black" panose="020B0A04020102020204" pitchFamily="34" charset="0"/>
                        </a:rPr>
                        <a:t>Неизвестное</a:t>
                      </a:r>
                      <a:endParaRPr lang="ru-RU" sz="28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504874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79929DE-2736-4F7E-911A-A6F00D74D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99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ознание человеком мира и самого себя - online presentation">
            <a:extLst>
              <a:ext uri="{FF2B5EF4-FFF2-40B4-BE49-F238E27FC236}">
                <a16:creationId xmlns:a16="http://schemas.microsoft.com/office/drawing/2014/main" id="{CF61B343-0BFA-4C3A-8681-148BEF1B1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733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Самопознание как структурный компонент самосознания человека (тема 2) -  презентация онлайн">
            <a:extLst>
              <a:ext uri="{FF2B5EF4-FFF2-40B4-BE49-F238E27FC236}">
                <a16:creationId xmlns:a16="http://schemas.microsoft.com/office/drawing/2014/main" id="{D4352F5F-3DFA-4C03-AB81-91C58C7E6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761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D560E-B2A9-43EE-B041-FE486C803D6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Я – концепция – это представление о самом себе, т.е. своеобразная картина собственной личности</a:t>
            </a:r>
          </a:p>
        </p:txBody>
      </p:sp>
      <p:pic>
        <p:nvPicPr>
          <p:cNvPr id="19458" name="Picture 2" descr="Я-концепция, как социально-психологический феномен презентация, доклад">
            <a:extLst>
              <a:ext uri="{FF2B5EF4-FFF2-40B4-BE49-F238E27FC236}">
                <a16:creationId xmlns:a16="http://schemas.microsoft.com/office/drawing/2014/main" id="{8B4A5A87-D04E-4BF5-9651-B842257335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903" y="1690688"/>
            <a:ext cx="7394713" cy="48021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55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2121DD-A590-4E05-93BD-6824DDEE0474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pct80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Общие психологические особенности Я – концепции человека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9106A7-C3A0-47D0-BD03-829D15387EFE}"/>
              </a:ext>
            </a:extLst>
          </p:cNvPr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r>
              <a:rPr lang="ru-RU" dirty="0"/>
              <a:t>1. </a:t>
            </a:r>
            <a:r>
              <a:rPr lang="ru-RU" b="1" i="1" dirty="0"/>
              <a:t>Полнота – фрагментарность</a:t>
            </a:r>
            <a:r>
              <a:rPr lang="ru-RU" b="1" dirty="0"/>
              <a:t> </a:t>
            </a:r>
          </a:p>
          <a:p>
            <a:r>
              <a:rPr lang="ru-RU" dirty="0"/>
              <a:t>2. </a:t>
            </a:r>
            <a:r>
              <a:rPr lang="ru-RU" b="1" i="1" dirty="0"/>
              <a:t>Глубина – поверхностность</a:t>
            </a:r>
            <a:r>
              <a:rPr lang="ru-RU" b="1" dirty="0"/>
              <a:t> </a:t>
            </a:r>
            <a:r>
              <a:rPr lang="ru-RU" dirty="0"/>
              <a:t>знаний о себе </a:t>
            </a:r>
          </a:p>
          <a:p>
            <a:r>
              <a:rPr lang="ru-RU" dirty="0"/>
              <a:t>3. </a:t>
            </a:r>
            <a:r>
              <a:rPr lang="ru-RU" b="1" i="1" dirty="0"/>
              <a:t>Гармоничность – конфликтность</a:t>
            </a:r>
            <a:r>
              <a:rPr lang="ru-RU" b="1" dirty="0"/>
              <a:t> </a:t>
            </a:r>
          </a:p>
          <a:p>
            <a:r>
              <a:rPr lang="ru-RU" dirty="0"/>
              <a:t>4. </a:t>
            </a:r>
            <a:r>
              <a:rPr lang="ru-RU" b="1" i="1" dirty="0"/>
              <a:t>Адекватность – неадекватность </a:t>
            </a:r>
            <a:r>
              <a:rPr lang="ru-RU" dirty="0"/>
              <a:t>представлений о себе</a:t>
            </a:r>
          </a:p>
          <a:p>
            <a:r>
              <a:rPr lang="ru-RU" dirty="0"/>
              <a:t>5. </a:t>
            </a:r>
            <a:r>
              <a:rPr lang="ru-RU" b="1" i="1" dirty="0"/>
              <a:t>Устойчивость – динамичность</a:t>
            </a:r>
            <a:r>
              <a:rPr lang="ru-RU" b="1" dirty="0"/>
              <a:t> </a:t>
            </a:r>
            <a:r>
              <a:rPr lang="ru-RU" dirty="0"/>
              <a:t>Я – концепции </a:t>
            </a:r>
          </a:p>
          <a:p>
            <a:r>
              <a:rPr lang="ru-RU" dirty="0"/>
              <a:t>6. </a:t>
            </a:r>
            <a:r>
              <a:rPr lang="ru-RU" b="1" i="1" dirty="0"/>
              <a:t>Принятие – непринятие </a:t>
            </a:r>
            <a:r>
              <a:rPr lang="ru-RU" i="1" dirty="0"/>
              <a:t>себя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455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Самопознание как структурный компонент самосознания человека (тема 2) -  презентация онлайн">
            <a:extLst>
              <a:ext uri="{FF2B5EF4-FFF2-40B4-BE49-F238E27FC236}">
                <a16:creationId xmlns:a16="http://schemas.microsoft.com/office/drawing/2014/main" id="{7D7F87B2-2857-4BE1-8BF1-1EFB87163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09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C268B7-9E98-4D84-BA26-841DC1ED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267"/>
            <a:ext cx="10515600" cy="1457422"/>
          </a:xfrm>
        </p:spPr>
        <p:txBody>
          <a:bodyPr>
            <a:noAutofit/>
          </a:bodyPr>
          <a:lstStyle/>
          <a:p>
            <a:pPr algn="ctr"/>
            <a:br>
              <a:rPr lang="ru-RU" sz="32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вопрос </a:t>
            </a:r>
            <a:r>
              <a:rPr lang="ru-RU" sz="18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КАК, КАКИМ ОБРАЗОМ ЧЕЛОВЕК ПОЗНАЕТ СЕБЯ? </a:t>
            </a:r>
            <a:br>
              <a:rPr lang="ru-RU" sz="18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(КАКОВЫ МЕХАНИЗМЫ, ПУТИ И СРЕДСТВА САМОПОЗНАНИЯ?)</a:t>
            </a:r>
            <a:br>
              <a:rPr lang="ru-RU" sz="18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18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u="sng" dirty="0">
                <a:latin typeface="Arial Black" panose="020B0A04020102020204" pitchFamily="34" charset="0"/>
              </a:rPr>
              <a:t>Самопознание как процесс</a:t>
            </a:r>
            <a:r>
              <a:rPr lang="ru-RU" sz="1800" b="1" dirty="0">
                <a:latin typeface="Arial Black" panose="020B0A04020102020204" pitchFamily="34" charset="0"/>
              </a:rPr>
              <a:t> представляет собой обнаружение в себе каких-либо качеств, личностных и поведенческих характеристик, фиксацию их, всесторонний анализ, оценку и принятие, т.е. включает в себя следующие шаги:</a:t>
            </a:r>
            <a:br>
              <a:rPr lang="ru-RU" sz="1800" b="1" dirty="0">
                <a:latin typeface="Arial Black" panose="020B0A04020102020204" pitchFamily="34" charset="0"/>
              </a:rPr>
            </a:br>
            <a:endParaRPr lang="ru-RU" sz="18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C29E302-368D-4DEE-B5CA-C58048E1F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Самопознание как важнейший элемент саморазвития">
            <a:extLst>
              <a:ext uri="{FF2B5EF4-FFF2-40B4-BE49-F238E27FC236}">
                <a16:creationId xmlns:a16="http://schemas.microsoft.com/office/drawing/2014/main" id="{E6D19160-776D-4AFE-8AD4-30F3BE5ED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898" y="2080727"/>
            <a:ext cx="8528180" cy="454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015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38BBD-BB41-48D5-88B9-CA41D74A3F4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Каковы же наиболее общие закономерности самопознания? </a:t>
            </a:r>
            <a:br>
              <a:rPr lang="ru-RU" sz="3200" dirty="0">
                <a:latin typeface="Arial Black" panose="020B0A04020102020204" pitchFamily="34" charset="0"/>
              </a:rPr>
            </a:br>
            <a:r>
              <a:rPr lang="ru-RU" sz="3200" dirty="0">
                <a:latin typeface="Arial Black" panose="020B0A04020102020204" pitchFamily="34" charset="0"/>
              </a:rPr>
              <a:t>К ним могут быть отнесены следующие: 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D4EE2B-9AFD-4B44-BB2E-72D45A41D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6A1C28-ABC0-4138-B916-A1AB20B34734}"/>
              </a:ext>
            </a:extLst>
          </p:cNvPr>
          <p:cNvSpPr/>
          <p:nvPr/>
        </p:nvSpPr>
        <p:spPr>
          <a:xfrm>
            <a:off x="838200" y="1825625"/>
            <a:ext cx="10620215" cy="3539430"/>
          </a:xfrm>
          <a:prstGeom prst="rect">
            <a:avLst/>
          </a:prstGeo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>
                <a:latin typeface="Arial Black" panose="020B0A04020102020204" pitchFamily="34" charset="0"/>
              </a:rPr>
              <a:t> Степень осознанности — неосознанности</a:t>
            </a:r>
          </a:p>
          <a:p>
            <a:pPr marL="342900" indent="-342900">
              <a:buAutoNum type="arabicPeriod"/>
            </a:pPr>
            <a:endParaRPr lang="ru-RU" sz="3200" dirty="0">
              <a:latin typeface="Arial Black" panose="020B0A04020102020204" pitchFamily="34" charset="0"/>
            </a:endParaRPr>
          </a:p>
          <a:p>
            <a:pPr marL="342900" indent="-342900">
              <a:buAutoNum type="arabicPeriod"/>
            </a:pPr>
            <a:r>
              <a:rPr lang="ru-RU" sz="3200" dirty="0">
                <a:latin typeface="Arial Black" panose="020B0A04020102020204" pitchFamily="34" charset="0"/>
              </a:rPr>
              <a:t> Разная насыщенность самопознания 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на различных этапах жизненного пути</a:t>
            </a:r>
          </a:p>
          <a:p>
            <a:endParaRPr lang="ru-RU" sz="3200" dirty="0">
              <a:latin typeface="Arial Black" panose="020B0A04020102020204" pitchFamily="34" charset="0"/>
            </a:endParaRPr>
          </a:p>
          <a:p>
            <a:r>
              <a:rPr lang="ru-RU" sz="3200" dirty="0">
                <a:latin typeface="Arial Black" panose="020B0A04020102020204" pitchFamily="34" charset="0"/>
              </a:rPr>
              <a:t>3. Принципиальная незавершенность 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самопознания</a:t>
            </a:r>
          </a:p>
        </p:txBody>
      </p:sp>
    </p:spTree>
    <p:extLst>
      <p:ext uri="{BB962C8B-B14F-4D97-AF65-F5344CB8AC3E}">
        <p14:creationId xmlns:p14="http://schemas.microsoft.com/office/powerpoint/2010/main" val="1532288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Самопознание как этап саморазвития - презентация онлайн">
            <a:extLst>
              <a:ext uri="{FF2B5EF4-FFF2-40B4-BE49-F238E27FC236}">
                <a16:creationId xmlns:a16="http://schemas.microsoft.com/office/drawing/2014/main" id="{F2AA0987-A81C-48D4-81C3-D21FEBCE6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466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09BC2C-9BBE-44D1-915D-B73097286B4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Средства самопознания:</a:t>
            </a:r>
            <a:br>
              <a:rPr lang="ru-RU" dirty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B90C1D3-F654-445A-B13E-3676D15CA64F}"/>
              </a:ext>
            </a:extLst>
          </p:cNvPr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marL="0" indent="0">
              <a:buNone/>
            </a:pPr>
            <a:r>
              <a:rPr lang="ru-RU" dirty="0"/>
              <a:t>• </a:t>
            </a:r>
            <a:r>
              <a:rPr lang="ru-RU" b="1" dirty="0"/>
              <a:t>самоотчет в разных формах </a:t>
            </a:r>
            <a:r>
              <a:rPr lang="ru-RU" dirty="0"/>
              <a:t>(устный, в конце дня, недели, месяца и т.п.; ведение дневника и др.);</a:t>
            </a:r>
            <a:br>
              <a:rPr lang="ru-RU" dirty="0"/>
            </a:br>
            <a:r>
              <a:rPr lang="ru-RU" dirty="0"/>
              <a:t>• </a:t>
            </a:r>
            <a:r>
              <a:rPr lang="ru-RU" b="1" dirty="0"/>
              <a:t>просмотр кинофильмов, спектаклей, чтение художественной литературы </a:t>
            </a:r>
            <a:r>
              <a:rPr lang="ru-RU" dirty="0"/>
              <a:t>и т.п.;</a:t>
            </a:r>
            <a:br>
              <a:rPr lang="ru-RU" dirty="0"/>
            </a:br>
            <a:r>
              <a:rPr lang="ru-RU" dirty="0"/>
              <a:t>• </a:t>
            </a:r>
            <a:r>
              <a:rPr lang="ru-RU" b="1" dirty="0"/>
              <a:t>изучение психологии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• </a:t>
            </a:r>
            <a:r>
              <a:rPr lang="ru-RU" b="1" dirty="0"/>
              <a:t>специфические средства самопознания </a:t>
            </a:r>
            <a:r>
              <a:rPr lang="ru-RU" dirty="0"/>
              <a:t>(все формы работы с психологом):</a:t>
            </a:r>
            <a:br>
              <a:rPr lang="ru-RU" dirty="0"/>
            </a:br>
            <a:r>
              <a:rPr lang="ru-RU" dirty="0"/>
              <a:t>	- </a:t>
            </a:r>
            <a:r>
              <a:rPr lang="ru-RU" i="1" dirty="0"/>
              <a:t>консультирование (индивидуальное и групповое);</a:t>
            </a:r>
            <a:br>
              <a:rPr lang="ru-RU" i="1" dirty="0"/>
            </a:br>
            <a:r>
              <a:rPr lang="ru-RU" i="1" dirty="0"/>
              <a:t>	- тренинги и др.</a:t>
            </a:r>
          </a:p>
          <a:p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9B65E75-5197-45A4-B00C-C6C7B765ACC1}"/>
              </a:ext>
            </a:extLst>
          </p:cNvPr>
          <p:cNvSpPr/>
          <p:nvPr/>
        </p:nvSpPr>
        <p:spPr>
          <a:xfrm>
            <a:off x="3048000" y="255183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131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6CA7F-A25D-4288-A353-5C84C0062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794"/>
            <a:ext cx="10515600" cy="1631626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4 вопрос – </a:t>
            </a: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 ПОЗНАЛ СЕБЯ, ЧТО ДАЛЬШЕ?</a:t>
            </a:r>
            <a:b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Arial Black" panose="020B0A04020102020204" pitchFamily="34" charset="0"/>
              </a:rPr>
              <a:t>Результаты самопознания: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D38C87-4116-417B-A8D4-681EF60B5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9668"/>
            <a:ext cx="10515600" cy="4351338"/>
          </a:xfr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>
            <a:norm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1. чувство идентичности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2. </a:t>
            </a:r>
            <a:r>
              <a:rPr lang="ru-RU" sz="4000" dirty="0" err="1">
                <a:latin typeface="Arial Black" panose="020B0A04020102020204" pitchFamily="34" charset="0"/>
              </a:rPr>
              <a:t>самопринятие</a:t>
            </a:r>
            <a:endParaRPr lang="ru-RU" sz="4000" dirty="0">
              <a:latin typeface="Arial Black" panose="020B0A04020102020204" pitchFamily="34" charset="0"/>
            </a:endParaRPr>
          </a:p>
          <a:p>
            <a:r>
              <a:rPr lang="ru-RU" sz="4000" dirty="0">
                <a:latin typeface="Arial Black" panose="020B0A04020102020204" pitchFamily="34" charset="0"/>
              </a:rPr>
              <a:t>3. самоуважение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4. чувство личностной компетентности</a:t>
            </a:r>
          </a:p>
          <a:p>
            <a:pPr marL="0" indent="0">
              <a:buNone/>
            </a:pPr>
            <a:endParaRPr lang="ru-RU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936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8AF43D-BDF6-412C-8CB2-092F92B9B23E}"/>
              </a:ext>
            </a:extLst>
          </p:cNvPr>
          <p:cNvSpPr/>
          <p:nvPr/>
        </p:nvSpPr>
        <p:spPr>
          <a:xfrm>
            <a:off x="1726162" y="449577"/>
            <a:ext cx="9246637" cy="6115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>
                <a:solidFill>
                  <a:srgbClr val="202122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 мотива для обращения человека к самооценке</a:t>
            </a:r>
            <a:r>
              <a:rPr lang="ru-RU" sz="2800" dirty="0">
                <a:solidFill>
                  <a:srgbClr val="202122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Понимание себя (поиск точных знаний о себе).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Повышение собственной значимости (поиск благоприятных знаний о себе).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Самопроверка (соотнесение собственных знаний о себе с оценками своей значимости окружающими).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Уровень самооценки связан с удовлетворённостью или неудовлетворённостью человека самим собой, своей деятельностью.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этом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адекватная самооценка соответствует реальным возможностям человека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в завышенной или заниженной — они искажаются.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Самооценку можно выделить такой формулой: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400" dirty="0">
                <a:solidFill>
                  <a:srgbClr val="202122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самооценка = успех / притязание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540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A861E-774D-47BF-AC2F-77E25D921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Arial Black" panose="020B0A04020102020204" pitchFamily="34" charset="0"/>
              </a:rPr>
              <a:t>Барьеры самопознания: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7FC3EE-51EA-4B57-8457-D278FA412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1. боязнь познания себя</a:t>
            </a:r>
          </a:p>
          <a:p>
            <a:r>
              <a:rPr lang="ru-RU" sz="4000" b="1" dirty="0"/>
              <a:t>2. стремление личности оценить себя в соответствии с требованиями социального окружения</a:t>
            </a:r>
          </a:p>
          <a:p>
            <a:r>
              <a:rPr lang="ru-RU" sz="4000" b="1" dirty="0"/>
              <a:t>3. неумение преодолеть собственный эгоцентризм</a:t>
            </a:r>
          </a:p>
        </p:txBody>
      </p:sp>
    </p:spTree>
    <p:extLst>
      <p:ext uri="{BB962C8B-B14F-4D97-AF65-F5344CB8AC3E}">
        <p14:creationId xmlns:p14="http://schemas.microsoft.com/office/powerpoint/2010/main" val="3682377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4596B7-6E77-4BFA-A96B-870016272A1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ТРУДНОСТИ САМОПОЗНАНИЯ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52B152-39BB-4C47-9F2D-EA7F7BD57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3471"/>
          </a:xfr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>
            <a:noAutofit/>
          </a:bodyPr>
          <a:lstStyle/>
          <a:p>
            <a:r>
              <a:rPr lang="ru-RU" sz="2400" b="1" dirty="0"/>
              <a:t>1. </a:t>
            </a:r>
            <a:r>
              <a:rPr lang="ru-RU" sz="2400" b="1" i="1" dirty="0"/>
              <a:t>несформированность, отсутствие мотивов самопознания и саморазвития</a:t>
            </a:r>
            <a:r>
              <a:rPr lang="ru-RU" sz="2400" b="1" dirty="0"/>
              <a:t>, </a:t>
            </a:r>
            <a:r>
              <a:rPr lang="ru-RU" sz="2400" dirty="0"/>
              <a:t>отсутствие желания заниматься самовоспитанием</a:t>
            </a:r>
          </a:p>
          <a:p>
            <a:r>
              <a:rPr lang="ru-RU" sz="2400" b="1" dirty="0"/>
              <a:t>2. </a:t>
            </a:r>
            <a:r>
              <a:rPr lang="ru-RU" sz="2400" b="1" i="1" dirty="0"/>
              <a:t>несформированность способов и приемов самопознания и саморазвития</a:t>
            </a:r>
            <a:r>
              <a:rPr lang="ru-RU" sz="2400" b="1" dirty="0"/>
              <a:t>, </a:t>
            </a:r>
            <a:r>
              <a:rPr lang="ru-RU" sz="2400" dirty="0"/>
              <a:t>которая приводит к смутному иллюзорному представлению о себе, своей Я-концепции</a:t>
            </a:r>
          </a:p>
          <a:p>
            <a:r>
              <a:rPr lang="ru-RU" sz="2400" b="1" dirty="0"/>
              <a:t>3. </a:t>
            </a:r>
            <a:r>
              <a:rPr lang="ru-RU" sz="2400" b="1" i="1" dirty="0"/>
              <a:t>множество проблем, возникающих у людей</a:t>
            </a:r>
            <a:r>
              <a:rPr lang="ru-RU" sz="2400" b="1" dirty="0"/>
              <a:t>, </a:t>
            </a:r>
            <a:r>
              <a:rPr lang="ru-RU" sz="2400" dirty="0"/>
              <a:t>которые испытывают низкое самоуважение к себе и не могут в полной мере принять себя</a:t>
            </a:r>
          </a:p>
          <a:p>
            <a:r>
              <a:rPr lang="ru-RU" sz="2400" b="1" dirty="0"/>
              <a:t>4. </a:t>
            </a:r>
            <a:r>
              <a:rPr lang="ru-RU" sz="2400" b="1" i="1" dirty="0"/>
              <a:t>постановка неправильных жизненных целей</a:t>
            </a:r>
            <a:r>
              <a:rPr lang="ru-RU" sz="2400" b="1" dirty="0"/>
              <a:t>, </a:t>
            </a:r>
            <a:r>
              <a:rPr lang="ru-RU" sz="2400" dirty="0"/>
              <a:t>выбор профессии, не соответствующей склонностям и способностям</a:t>
            </a:r>
          </a:p>
          <a:p>
            <a:r>
              <a:rPr lang="ru-RU" sz="2400" b="1" dirty="0"/>
              <a:t>5. </a:t>
            </a:r>
            <a:r>
              <a:rPr lang="ru-RU" sz="2400" b="1" i="1" dirty="0" err="1"/>
              <a:t>несформированностъ</a:t>
            </a:r>
            <a:r>
              <a:rPr lang="ru-RU" sz="2400" b="1" i="1" dirty="0"/>
              <a:t> механизмов самопознания и саморазвития</a:t>
            </a:r>
            <a:r>
              <a:rPr lang="ru-RU" sz="2400" b="1" dirty="0"/>
              <a:t>: </a:t>
            </a:r>
            <a:r>
              <a:rPr lang="ru-RU" sz="2400" dirty="0"/>
              <a:t>идентификации и особенно рефлексии</a:t>
            </a:r>
          </a:p>
          <a:p>
            <a:r>
              <a:rPr lang="ru-RU" sz="2400" b="1" dirty="0"/>
              <a:t>6. </a:t>
            </a:r>
            <a:r>
              <a:rPr lang="ru-RU" sz="2400" b="1" i="1" dirty="0"/>
              <a:t>игнорируют выработанные способы самопознания и саморазвития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2492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8A9DB6-69B6-46F5-9FC4-7459A9AA0C9C}"/>
              </a:ext>
            </a:extLst>
          </p:cNvPr>
          <p:cNvSpPr/>
          <p:nvPr/>
        </p:nvSpPr>
        <p:spPr>
          <a:xfrm>
            <a:off x="1250303" y="734881"/>
            <a:ext cx="9227975" cy="546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Самопознание</a:t>
            </a: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 это процесс познания себя, своих потенциальных и актуальных свойств, личностных и интеллектуальных особенностей, отношений с другими, поведенческих характеристик, осуществляемый как во внешнем, так и во внутреннем мире.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Значения самопознания: 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i="1" u="sng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религиозном уровне </a:t>
            </a: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это способ единения человека с Богом (Абсолютом, Вселенной) через познание в себе Божественного начала;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i="1" u="sng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поверхностно-психологическом (житейском) уровне </a:t>
            </a: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это средство наиболее полного использования своих возможностей, средство управления другими людьми;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i="1" u="sng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глубинно-психологическом уровне </a:t>
            </a: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это путь обретения психологического здоровья, гармонии и зрелости, способности к саморазвитию и самоактуализации.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5211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ия на тему: &quot;Познай себя – это интересно! Сотвори себя – это  необходимо. Утверждай себя – это возможно! Прояви себя – это реально!  Познай себя – это интересно! Сотвори.&quot;. Скачать бесплатно и без регистрации.">
            <a:extLst>
              <a:ext uri="{FF2B5EF4-FFF2-40B4-BE49-F238E27FC236}">
                <a16:creationId xmlns:a16="http://schemas.microsoft.com/office/drawing/2014/main" id="{F37150AD-D569-46FA-BFB1-A0E54424A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629" y="681135"/>
            <a:ext cx="7697755" cy="516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8358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есь опыт психологов мира в 21 цитате">
            <a:extLst>
              <a:ext uri="{FF2B5EF4-FFF2-40B4-BE49-F238E27FC236}">
                <a16:creationId xmlns:a16="http://schemas.microsoft.com/office/drawing/2014/main" id="{787A3B9A-3B1C-42CF-81CB-E4DBAFF00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44" y="970384"/>
            <a:ext cx="7912359" cy="490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8919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1162</Words>
  <Application>Microsoft Office PowerPoint</Application>
  <PresentationFormat>Широкоэкранный</PresentationFormat>
  <Paragraphs>104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Segoe UI Black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4 важных вопроса самопознания: </vt:lpstr>
      <vt:lpstr> 1 вопрос - Значение самопознания  </vt:lpstr>
      <vt:lpstr>Презентация PowerPoint</vt:lpstr>
      <vt:lpstr>Презентация PowerPoint</vt:lpstr>
      <vt:lpstr>2 вопрос - ЧТО В СЕБЕ НАДО И ЧТО НЕ НУЖНО ПОЗНАВАТЬ? (ЧТО ВЫСТУПАЕТ ОБЪЕКТОМ САМОПОЗНАНИЯ?) </vt:lpstr>
      <vt:lpstr>Сферы самопознания:</vt:lpstr>
      <vt:lpstr>Сферы самопознания</vt:lpstr>
      <vt:lpstr>Презентация PowerPoint</vt:lpstr>
      <vt:lpstr>ОКНО ДЖОГАРИ</vt:lpstr>
      <vt:lpstr>Презентация PowerPoint</vt:lpstr>
      <vt:lpstr>Презентация PowerPoint</vt:lpstr>
      <vt:lpstr>Я – концепция – это представление о самом себе, т.е. своеобразная картина собственной личности</vt:lpstr>
      <vt:lpstr>Общие психологические особенности Я – концепции человека</vt:lpstr>
      <vt:lpstr>Презентация PowerPoint</vt:lpstr>
      <vt:lpstr> 3 вопрос - КАК, КАКИМ ОБРАЗОМ ЧЕЛОВЕК ПОЗНАЕТ СЕБЯ?  (КАКОВЫ МЕХАНИЗМЫ, ПУТИ И СРЕДСТВА САМОПОЗНАНИЯ?)   Самопознание как процесс представляет собой обнаружение в себе каких-либо качеств, личностных и поведенческих характеристик, фиксацию их, всесторонний анализ, оценку и принятие, т.е. включает в себя следующие шаги: </vt:lpstr>
      <vt:lpstr>Каковы же наиболее общие закономерности самопознания?  К ним могут быть отнесены следующие: </vt:lpstr>
      <vt:lpstr>Презентация PowerPoint</vt:lpstr>
      <vt:lpstr> Средства самопознания: </vt:lpstr>
      <vt:lpstr>4 вопрос – ЧЕЛОВЕК ПОЗНАЛ СЕБЯ, ЧТО ДАЛЬШЕ? Результаты самопознания:</vt:lpstr>
      <vt:lpstr>Презентация PowerPoint</vt:lpstr>
      <vt:lpstr>Барьеры самопознания:</vt:lpstr>
      <vt:lpstr>ТРУДНОСТИ САМОПОЗНАНИЯ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67</cp:revision>
  <dcterms:created xsi:type="dcterms:W3CDTF">2021-05-03T04:38:55Z</dcterms:created>
  <dcterms:modified xsi:type="dcterms:W3CDTF">2022-05-01T13:44:10Z</dcterms:modified>
</cp:coreProperties>
</file>